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01T08:38:01.83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180 0,'31684'0,"-29822"0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01T08:40:28.912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0 401,'0'18499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01T08:38:40.137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319 1,'33350'0,"-33182"0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01T08:38:44.626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180 0,'20931'0,"-8289"0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01T08:39:06.524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0 456,'0'18499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01T08:39:21.676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0 539,'0'18444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01T08:39:30.51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0 428,'0'18526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01T08:39:48.60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0 484,'0'18416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01T08:40:10.08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0 346,'0'18527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4-01T08:40:19.89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0 207,'0'18527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9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456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989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153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8851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9882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2130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43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90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34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59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30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6756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89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32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577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F4526-2194-41B2-AE48-EA1E267C9F3A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3CC70E-DF17-49CA-9C68-7BBF843912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82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059CE6-C361-48C0-B3FE-9F347AA56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87197"/>
          </a:xfrm>
        </p:spPr>
        <p:txBody>
          <a:bodyPr>
            <a:normAutofit/>
          </a:bodyPr>
          <a:lstStyle/>
          <a:p>
            <a:pPr algn="ctr"/>
            <a:b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b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  <a:t>CLASSE 3E</a:t>
            </a:r>
            <a:b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b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  <a:t>LE NOSTRE POESIE</a:t>
            </a:r>
            <a:b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b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  <a:t> A.S. 2019/20 </a:t>
            </a:r>
            <a:b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endParaRPr lang="it-IT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" name="Input penna 9">
                <a:extLst>
                  <a:ext uri="{FF2B5EF4-FFF2-40B4-BE49-F238E27FC236}">
                    <a16:creationId xmlns:a16="http://schemas.microsoft.com/office/drawing/2014/main" id="{9B6B1D29-1395-4FF2-93A2-D8F3E063FC42}"/>
                  </a:ext>
                </a:extLst>
              </p14:cNvPr>
              <p14:cNvContentPartPr/>
              <p14:nvPr/>
            </p14:nvContentPartPr>
            <p14:xfrm>
              <a:off x="54031" y="3437030"/>
              <a:ext cx="12076920" cy="360"/>
            </p14:xfrm>
          </p:contentPart>
        </mc:Choice>
        <mc:Fallback>
          <p:pic>
            <p:nvPicPr>
              <p:cNvPr id="10" name="Input penna 9">
                <a:extLst>
                  <a:ext uri="{FF2B5EF4-FFF2-40B4-BE49-F238E27FC236}">
                    <a16:creationId xmlns:a16="http://schemas.microsoft.com/office/drawing/2014/main" id="{9B6B1D29-1395-4FF2-93A2-D8F3E063FC4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1" y="3329030"/>
                <a:ext cx="1218456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4" name="Input penna 13">
                <a:extLst>
                  <a:ext uri="{FF2B5EF4-FFF2-40B4-BE49-F238E27FC236}">
                    <a16:creationId xmlns:a16="http://schemas.microsoft.com/office/drawing/2014/main" id="{52853A50-D3A0-4E31-B448-D78B8CC98729}"/>
                  </a:ext>
                </a:extLst>
              </p14:cNvPr>
              <p14:cNvContentPartPr/>
              <p14:nvPr/>
            </p14:nvContentPartPr>
            <p14:xfrm>
              <a:off x="44311" y="2333630"/>
              <a:ext cx="12067200" cy="360"/>
            </p14:xfrm>
          </p:contentPart>
        </mc:Choice>
        <mc:Fallback>
          <p:pic>
            <p:nvPicPr>
              <p:cNvPr id="14" name="Input penna 13">
                <a:extLst>
                  <a:ext uri="{FF2B5EF4-FFF2-40B4-BE49-F238E27FC236}">
                    <a16:creationId xmlns:a16="http://schemas.microsoft.com/office/drawing/2014/main" id="{52853A50-D3A0-4E31-B448-D78B8CC9872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9329" y="2225990"/>
                <a:ext cx="121748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5" name="Input penna 14">
                <a:extLst>
                  <a:ext uri="{FF2B5EF4-FFF2-40B4-BE49-F238E27FC236}">
                    <a16:creationId xmlns:a16="http://schemas.microsoft.com/office/drawing/2014/main" id="{42B4CF65-1534-4D89-AFF4-48F642DAFFDE}"/>
                  </a:ext>
                </a:extLst>
              </p14:cNvPr>
              <p14:cNvContentPartPr/>
              <p14:nvPr/>
            </p14:nvContentPartPr>
            <p14:xfrm>
              <a:off x="44311" y="2346590"/>
              <a:ext cx="12086640" cy="360"/>
            </p14:xfrm>
          </p:contentPart>
        </mc:Choice>
        <mc:Fallback>
          <p:pic>
            <p:nvPicPr>
              <p:cNvPr id="15" name="Input penna 14">
                <a:extLst>
                  <a:ext uri="{FF2B5EF4-FFF2-40B4-BE49-F238E27FC236}">
                    <a16:creationId xmlns:a16="http://schemas.microsoft.com/office/drawing/2014/main" id="{42B4CF65-1534-4D89-AFF4-48F642DAFFD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9329" y="2238590"/>
                <a:ext cx="1219428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2296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AB3FFDA2-C4F2-4760-8D84-1C4EE19E5F8B}"/>
              </a:ext>
            </a:extLst>
          </p:cNvPr>
          <p:cNvSpPr/>
          <p:nvPr/>
        </p:nvSpPr>
        <p:spPr>
          <a:xfrm>
            <a:off x="1076960" y="1005841"/>
            <a:ext cx="3545840" cy="4655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APPARENZA					                            </a:t>
            </a:r>
            <a:endParaRPr lang="it-IT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mia vita è un dilemma,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riesco a pensare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 ho in mano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penna.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Vorrei cambiare tutto,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risolvere questo problema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 ormai è questo l’emblema.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b="1" i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Giorgio Lo Presti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29A0E82-58A2-4898-AEFD-6721D85F46B1}"/>
              </a:ext>
            </a:extLst>
          </p:cNvPr>
          <p:cNvSpPr txBox="1"/>
          <p:nvPr/>
        </p:nvSpPr>
        <p:spPr>
          <a:xfrm>
            <a:off x="6573078" y="1005841"/>
            <a:ext cx="3708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 Rounded MT Bold" panose="020F0704030504030204" pitchFamily="34" charset="0"/>
              </a:rPr>
              <a:t>IL MURO</a:t>
            </a:r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 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Il mio cuore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è fatto di liquore.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 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Io sono più duro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di quel brutto muro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contro cui sbatto forte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ogni santo giorno.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 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Ogni santo giorno però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mi rialzo,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pronto 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per affrontare il mondo.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	</a:t>
            </a:r>
          </a:p>
          <a:p>
            <a:r>
              <a:rPr lang="it-IT" b="1" i="1" dirty="0">
                <a:latin typeface="Arial Rounded MT Bold" panose="020F0704030504030204" pitchFamily="34" charset="0"/>
              </a:rPr>
              <a:t>		Ahmed </a:t>
            </a:r>
            <a:r>
              <a:rPr lang="it-IT" b="1" i="1" dirty="0" err="1">
                <a:latin typeface="Arial Rounded MT Bold" panose="020F0704030504030204" pitchFamily="34" charset="0"/>
              </a:rPr>
              <a:t>ElKallouki</a:t>
            </a:r>
            <a:endParaRPr lang="it-IT" dirty="0">
              <a:latin typeface="Arial Rounded MT Bold" panose="020F07040305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Input penna 7">
                <a:extLst>
                  <a:ext uri="{FF2B5EF4-FFF2-40B4-BE49-F238E27FC236}">
                    <a16:creationId xmlns:a16="http://schemas.microsoft.com/office/drawing/2014/main" id="{A5025D3E-0CDC-4B5E-B3B7-2B31927AED7F}"/>
                  </a:ext>
                </a:extLst>
              </p14:cNvPr>
              <p14:cNvContentPartPr/>
              <p14:nvPr/>
            </p14:nvContentPartPr>
            <p14:xfrm>
              <a:off x="5309671" y="93710"/>
              <a:ext cx="360" cy="6660000"/>
            </p14:xfrm>
          </p:contentPart>
        </mc:Choice>
        <mc:Fallback>
          <p:pic>
            <p:nvPicPr>
              <p:cNvPr id="8" name="Input penna 7">
                <a:extLst>
                  <a:ext uri="{FF2B5EF4-FFF2-40B4-BE49-F238E27FC236}">
                    <a16:creationId xmlns:a16="http://schemas.microsoft.com/office/drawing/2014/main" id="{A5025D3E-0CDC-4B5E-B3B7-2B31927AED7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5671" y="-13930"/>
                <a:ext cx="108000" cy="687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32480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EA4F45AF-0CB4-45E0-BD20-D6B9A2025BA4}"/>
              </a:ext>
            </a:extLst>
          </p:cNvPr>
          <p:cNvSpPr/>
          <p:nvPr/>
        </p:nvSpPr>
        <p:spPr>
          <a:xfrm>
            <a:off x="670560" y="847492"/>
            <a:ext cx="3423920" cy="5152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INDIVIDUALISMO</a:t>
            </a:r>
            <a:endParaRPr lang="it-IT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ricco di soldi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 povero di cuore,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talmente povero di cuore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è più ricco un barbone.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ateo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prego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Dio che non esiste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però sono Io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non sono triste.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b="1" i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Stefano De Ponti</a:t>
            </a:r>
            <a:endParaRPr lang="it-IT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E2827B2-7AD0-4B63-A3FB-09356813E4D6}"/>
              </a:ext>
            </a:extLst>
          </p:cNvPr>
          <p:cNvSpPr txBox="1"/>
          <p:nvPr/>
        </p:nvSpPr>
        <p:spPr>
          <a:xfrm>
            <a:off x="5492805" y="847492"/>
            <a:ext cx="5041232" cy="474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 Rounded MT Bold" panose="020F0704030504030204" pitchFamily="34" charset="0"/>
              </a:rPr>
              <a:t>SOLITUDINE</a:t>
            </a:r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È tanto che cerco di arrendermi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all’idea che tu continuerai ad offendermi,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perché mi hai ferito nel profondo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distruggendo tutto ciò che era il mio mondo.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Cercai aiuto tra le persone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ma nessuno capì la mia situazione.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Ormai sei un ricordo lontano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stando seduta qui sul mio divano.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 		</a:t>
            </a:r>
            <a:r>
              <a:rPr lang="it-IT" b="1" i="1" dirty="0">
                <a:latin typeface="Arial Rounded MT Bold" panose="020F0704030504030204" pitchFamily="34" charset="0"/>
              </a:rPr>
              <a:t>Angela </a:t>
            </a:r>
            <a:r>
              <a:rPr lang="it-IT" b="1" i="1" dirty="0" err="1">
                <a:latin typeface="Arial Rounded MT Bold" panose="020F0704030504030204" pitchFamily="34" charset="0"/>
              </a:rPr>
              <a:t>Canache</a:t>
            </a:r>
            <a:endParaRPr lang="it-IT" dirty="0">
              <a:latin typeface="Arial Rounded MT Bold" panose="020F07040305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>
                <a:extLst>
                  <a:ext uri="{FF2B5EF4-FFF2-40B4-BE49-F238E27FC236}">
                    <a16:creationId xmlns:a16="http://schemas.microsoft.com/office/drawing/2014/main" id="{50BA7652-F714-415C-8D32-CFF08177B415}"/>
                  </a:ext>
                </a:extLst>
              </p14:cNvPr>
              <p14:cNvContentPartPr/>
              <p14:nvPr/>
            </p14:nvContentPartPr>
            <p14:xfrm>
              <a:off x="5309671" y="123590"/>
              <a:ext cx="360" cy="6640560"/>
            </p14:xfrm>
          </p:contentPart>
        </mc:Choice>
        <mc:Fallback>
          <p:pic>
            <p:nvPicPr>
              <p:cNvPr id="6" name="Input penna 5">
                <a:extLst>
                  <a:ext uri="{FF2B5EF4-FFF2-40B4-BE49-F238E27FC236}">
                    <a16:creationId xmlns:a16="http://schemas.microsoft.com/office/drawing/2014/main" id="{50BA7652-F714-415C-8D32-CFF08177B41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5671" y="15950"/>
                <a:ext cx="108000" cy="685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38009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0947149-4C1C-4D11-8116-F70998904BD3}"/>
              </a:ext>
            </a:extLst>
          </p:cNvPr>
          <p:cNvSpPr txBox="1"/>
          <p:nvPr/>
        </p:nvSpPr>
        <p:spPr>
          <a:xfrm>
            <a:off x="914400" y="731520"/>
            <a:ext cx="420624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 Rounded MT Bold" panose="020F0704030504030204" pitchFamily="34" charset="0"/>
              </a:rPr>
              <a:t>ANIMA FRAGILE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Ti guardo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Anima fragile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e non trovo il tuo sguardo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perso ormai nei ricordi.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Ti chiedo 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un ultimo canto,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un ultimo ballo.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Chiamami ancora una volta per nome.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Stringimi forte e non andare via.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Dammi un ultimo abbraccio,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fallo dolcemente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maledetta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perdutamente. 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b="1" i="1" dirty="0">
                <a:latin typeface="Arial Rounded MT Bold" panose="020F0704030504030204" pitchFamily="34" charset="0"/>
              </a:rPr>
              <a:t>		Sofia Brasca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8969E5B-C8D7-4BAD-8CFC-25470686DE2A}"/>
              </a:ext>
            </a:extLst>
          </p:cNvPr>
          <p:cNvSpPr txBox="1"/>
          <p:nvPr/>
        </p:nvSpPr>
        <p:spPr>
          <a:xfrm>
            <a:off x="5688496" y="731520"/>
            <a:ext cx="51146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 Rounded MT Bold" panose="020F0704030504030204" pitchFamily="34" charset="0"/>
              </a:rPr>
              <a:t>DOLCI INCERTEZZE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Vogliono che io sia preparata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per il futuro ormai vicino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ma la verità è che ho paura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perché il mio non mi è chiaro.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Ora giaccio qui nel mio letto.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Le preoccupazioni lentamente mi divorano.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Così tante domande ronzano nella mia testa.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Come sarà il mio futuro?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Eppure, 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ancora,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il cuore sussulta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al mistero che c’è in serbo per me.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		</a:t>
            </a:r>
            <a:r>
              <a:rPr lang="it-IT" b="1" i="1" dirty="0">
                <a:latin typeface="Arial Rounded MT Bold" panose="020F0704030504030204" pitchFamily="34" charset="0"/>
              </a:rPr>
              <a:t>Kathleen </a:t>
            </a:r>
            <a:r>
              <a:rPr lang="it-IT" b="1" i="1" dirty="0" err="1">
                <a:latin typeface="Arial Rounded MT Bold" panose="020F0704030504030204" pitchFamily="34" charset="0"/>
              </a:rPr>
              <a:t>Mae</a:t>
            </a:r>
            <a:r>
              <a:rPr lang="it-IT" b="1" i="1" dirty="0">
                <a:latin typeface="Arial Rounded MT Bold" panose="020F0704030504030204" pitchFamily="34" charset="0"/>
              </a:rPr>
              <a:t> </a:t>
            </a:r>
            <a:r>
              <a:rPr lang="it-IT" b="1" i="1" dirty="0" err="1">
                <a:latin typeface="Arial Rounded MT Bold" panose="020F0704030504030204" pitchFamily="34" charset="0"/>
              </a:rPr>
              <a:t>Obrador</a:t>
            </a:r>
            <a:endParaRPr lang="it-IT" b="1" i="1" dirty="0">
              <a:latin typeface="Arial Rounded MT Bold" panose="020F07040305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>
                <a:extLst>
                  <a:ext uri="{FF2B5EF4-FFF2-40B4-BE49-F238E27FC236}">
                    <a16:creationId xmlns:a16="http://schemas.microsoft.com/office/drawing/2014/main" id="{033475BC-E053-4CF8-A672-3D6D08045B1E}"/>
                  </a:ext>
                </a:extLst>
              </p14:cNvPr>
              <p14:cNvContentPartPr/>
              <p14:nvPr/>
            </p14:nvContentPartPr>
            <p14:xfrm>
              <a:off x="5309671" y="84428"/>
              <a:ext cx="360" cy="6669720"/>
            </p14:xfrm>
          </p:contentPart>
        </mc:Choice>
        <mc:Fallback>
          <p:pic>
            <p:nvPicPr>
              <p:cNvPr id="5" name="Input penna 4">
                <a:extLst>
                  <a:ext uri="{FF2B5EF4-FFF2-40B4-BE49-F238E27FC236}">
                    <a16:creationId xmlns:a16="http://schemas.microsoft.com/office/drawing/2014/main" id="{033475BC-E053-4CF8-A672-3D6D08045B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5671" y="-23572"/>
                <a:ext cx="108000" cy="688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522122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0C602E4-B909-4BB6-8092-8DC31FEB9A64}"/>
              </a:ext>
            </a:extLst>
          </p:cNvPr>
          <p:cNvSpPr txBox="1"/>
          <p:nvPr/>
        </p:nvSpPr>
        <p:spPr>
          <a:xfrm>
            <a:off x="390939" y="1121232"/>
            <a:ext cx="47461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 Rounded MT Bold" panose="020F0704030504030204" pitchFamily="34" charset="0"/>
              </a:rPr>
              <a:t>L’INSOSTENIBILE LEGGEREZZA DELL’ESSERE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Se in modo aulico ti piace pensare,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in questa poesia ti puoi ritrovare.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Riguarda una cosa invisibile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da cui sono indivisibile.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È un concetto astratto, filosofico,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è strano ma ipnotico;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dona pace, dà benessere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è l’insostenibile leggerezza dell’essere.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		</a:t>
            </a:r>
            <a:r>
              <a:rPr lang="it-IT" b="1" i="1" dirty="0">
                <a:latin typeface="Arial Rounded MT Bold" panose="020F0704030504030204" pitchFamily="34" charset="0"/>
              </a:rPr>
              <a:t>Carlo Sansoni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FC410F3-86B6-415E-B4A2-C132A0E4921F}"/>
              </a:ext>
            </a:extLst>
          </p:cNvPr>
          <p:cNvSpPr txBox="1"/>
          <p:nvPr/>
        </p:nvSpPr>
        <p:spPr>
          <a:xfrm>
            <a:off x="5986890" y="1121232"/>
            <a:ext cx="38017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 Rounded MT Bold" panose="020F0704030504030204" pitchFamily="34" charset="0"/>
              </a:rPr>
              <a:t>LA CLASSE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Con le altre classi è una noia.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Con la mia mai una gioia.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Tutti che parlano di depressione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E non hanno immaginazione.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Tutti a gridare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E non hanno voglia di studiare.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Superficiali eppure accoglienti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individualisti ma divertenti.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		</a:t>
            </a:r>
            <a:r>
              <a:rPr lang="it-IT" b="1" i="1" dirty="0" err="1">
                <a:latin typeface="Arial Rounded MT Bold" panose="020F0704030504030204" pitchFamily="34" charset="0"/>
              </a:rPr>
              <a:t>Gardose</a:t>
            </a:r>
            <a:r>
              <a:rPr lang="it-IT" b="1" i="1" dirty="0">
                <a:latin typeface="Arial Rounded MT Bold" panose="020F0704030504030204" pitchFamily="34" charset="0"/>
              </a:rPr>
              <a:t> </a:t>
            </a:r>
            <a:r>
              <a:rPr lang="it-IT" b="1" i="1" dirty="0" err="1">
                <a:latin typeface="Arial Rounded MT Bold" panose="020F0704030504030204" pitchFamily="34" charset="0"/>
              </a:rPr>
              <a:t>Natasa</a:t>
            </a:r>
            <a:endParaRPr lang="it-IT" b="1" i="1" dirty="0">
              <a:latin typeface="Arial Rounded MT Bold" panose="020F07040305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>
                <a:extLst>
                  <a:ext uri="{FF2B5EF4-FFF2-40B4-BE49-F238E27FC236}">
                    <a16:creationId xmlns:a16="http://schemas.microsoft.com/office/drawing/2014/main" id="{AAF1FA7B-D906-4B96-B625-C9735854639B}"/>
                  </a:ext>
                </a:extLst>
              </p14:cNvPr>
              <p14:cNvContentPartPr/>
              <p14:nvPr/>
            </p14:nvContentPartPr>
            <p14:xfrm>
              <a:off x="5309671" y="113870"/>
              <a:ext cx="360" cy="6630120"/>
            </p14:xfrm>
          </p:contentPart>
        </mc:Choice>
        <mc:Fallback>
          <p:pic>
            <p:nvPicPr>
              <p:cNvPr id="6" name="Input penna 5">
                <a:extLst>
                  <a:ext uri="{FF2B5EF4-FFF2-40B4-BE49-F238E27FC236}">
                    <a16:creationId xmlns:a16="http://schemas.microsoft.com/office/drawing/2014/main" id="{AAF1FA7B-D906-4B96-B625-C973585463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5671" y="6230"/>
                <a:ext cx="108000" cy="684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42142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3D59F6FE-B0F0-49C3-96A3-3FF31DB2F41F}"/>
              </a:ext>
            </a:extLst>
          </p:cNvPr>
          <p:cNvSpPr/>
          <p:nvPr/>
        </p:nvSpPr>
        <p:spPr>
          <a:xfrm>
            <a:off x="1011972" y="1088521"/>
            <a:ext cx="3440757" cy="3889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PIZZA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600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che mi ami</a:t>
            </a:r>
            <a:endParaRPr lang="it-IT" sz="1600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mi abbandonare, </a:t>
            </a:r>
            <a:endParaRPr lang="it-IT" sz="1600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stringimi le mani </a:t>
            </a:r>
            <a:endParaRPr lang="it-IT" sz="1600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 tuo impasto coinvolgente </a:t>
            </a:r>
            <a:endParaRPr lang="it-IT" sz="1600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 do un morso </a:t>
            </a:r>
            <a:endParaRPr lang="it-IT" sz="1600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mi fa esplodere la mente.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600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i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Simone Franchini</a:t>
            </a:r>
            <a:endParaRPr lang="it-IT" sz="1600" dirty="0">
              <a:effectLst/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88AAB12-1723-4DC0-80EF-D80A1C6049E9}"/>
              </a:ext>
            </a:extLst>
          </p:cNvPr>
          <p:cNvSpPr txBox="1"/>
          <p:nvPr/>
        </p:nvSpPr>
        <p:spPr>
          <a:xfrm>
            <a:off x="6324738" y="1088521"/>
            <a:ext cx="33426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 Rounded MT Bold" panose="020F0704030504030204" pitchFamily="34" charset="0"/>
              </a:rPr>
              <a:t>ITALIA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O cara Italia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così maltenuta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eppure bellissima.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Tu che sai accogliere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come una madre,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Tu che pur piccola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potresti essere 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florida e ricca,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Tu generosa con noi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Poveri ingrati.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		</a:t>
            </a:r>
            <a:r>
              <a:rPr lang="it-IT" b="1" i="1" dirty="0">
                <a:latin typeface="Arial Rounded MT Bold" panose="020F0704030504030204" pitchFamily="34" charset="0"/>
              </a:rPr>
              <a:t>Pietro Moretti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2" name="Input penna 11">
                <a:extLst>
                  <a:ext uri="{FF2B5EF4-FFF2-40B4-BE49-F238E27FC236}">
                    <a16:creationId xmlns:a16="http://schemas.microsoft.com/office/drawing/2014/main" id="{6CC2F516-8866-46E7-8DA6-A73875D3CAB7}"/>
                  </a:ext>
                </a:extLst>
              </p14:cNvPr>
              <p14:cNvContentPartPr/>
              <p14:nvPr/>
            </p14:nvContentPartPr>
            <p14:xfrm>
              <a:off x="5309671" y="94070"/>
              <a:ext cx="360" cy="6669720"/>
            </p14:xfrm>
          </p:contentPart>
        </mc:Choice>
        <mc:Fallback>
          <p:pic>
            <p:nvPicPr>
              <p:cNvPr id="12" name="Input penna 11">
                <a:extLst>
                  <a:ext uri="{FF2B5EF4-FFF2-40B4-BE49-F238E27FC236}">
                    <a16:creationId xmlns:a16="http://schemas.microsoft.com/office/drawing/2014/main" id="{6CC2F516-8866-46E7-8DA6-A73875D3CAB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5671" y="-13930"/>
                <a:ext cx="108000" cy="688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67633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0DB0339-BB55-493F-9032-965E9F201623}"/>
              </a:ext>
            </a:extLst>
          </p:cNvPr>
          <p:cNvSpPr txBox="1"/>
          <p:nvPr/>
        </p:nvSpPr>
        <p:spPr>
          <a:xfrm>
            <a:off x="497840" y="741680"/>
            <a:ext cx="46399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 Rounded MT Bold" panose="020F0704030504030204" pitchFamily="34" charset="0"/>
              </a:rPr>
              <a:t>AMORE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Sei un raggio di sole in una stanza buia,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sei un fiore appena sbocciato.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Tu riesci sempre 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ad aprire il mio cuore.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Ti penso sempre 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e rifletto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su come dirti che ti amo.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Ma di certo il mio amore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non sarà ricambiato.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		</a:t>
            </a:r>
            <a:r>
              <a:rPr lang="it-IT" b="1" i="1" dirty="0">
                <a:latin typeface="Arial Rounded MT Bold" panose="020F0704030504030204" pitchFamily="34" charset="0"/>
              </a:rPr>
              <a:t>Riccardo </a:t>
            </a:r>
            <a:r>
              <a:rPr lang="it-IT" b="1" i="1" dirty="0" err="1">
                <a:latin typeface="Arial Rounded MT Bold" panose="020F0704030504030204" pitchFamily="34" charset="0"/>
              </a:rPr>
              <a:t>Lin</a:t>
            </a:r>
            <a:endParaRPr lang="it-IT" b="1" i="1" dirty="0">
              <a:latin typeface="Arial Rounded MT Bold" panose="020F0704030504030204" pitchFamily="34" charset="0"/>
            </a:endParaRP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7A120DD-B47B-476E-A816-16972AC4A7E8}"/>
              </a:ext>
            </a:extLst>
          </p:cNvPr>
          <p:cNvSpPr txBox="1"/>
          <p:nvPr/>
        </p:nvSpPr>
        <p:spPr>
          <a:xfrm>
            <a:off x="5985345" y="741680"/>
            <a:ext cx="4744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 Rounded MT Bold" panose="020F0704030504030204" pitchFamily="34" charset="0"/>
              </a:rPr>
              <a:t>UN BACIO MANCATO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Pensai che fosse arrivato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il mio momento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per baciare la ragazza 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che mi piace ormai da tempo.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Dopo infinite e brevi occhiate,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Dopo veloci e lunghe attese,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Finalmente lì ad un passo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Rimasi bloccato, rimasi di sasso.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		</a:t>
            </a:r>
          </a:p>
          <a:p>
            <a:r>
              <a:rPr lang="it-IT" b="1" i="1" dirty="0">
                <a:latin typeface="Arial Rounded MT Bold" panose="020F0704030504030204" pitchFamily="34" charset="0"/>
              </a:rPr>
              <a:t>		Angelo Wu</a:t>
            </a:r>
          </a:p>
          <a:p>
            <a:endParaRPr lang="it-IT" dirty="0"/>
          </a:p>
          <a:p>
            <a:r>
              <a:rPr lang="it-IT" dirty="0"/>
              <a:t>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>
                <a:extLst>
                  <a:ext uri="{FF2B5EF4-FFF2-40B4-BE49-F238E27FC236}">
                    <a16:creationId xmlns:a16="http://schemas.microsoft.com/office/drawing/2014/main" id="{64296A83-E195-4436-A3B4-EAEB8E791702}"/>
                  </a:ext>
                </a:extLst>
              </p14:cNvPr>
              <p14:cNvContentPartPr/>
              <p14:nvPr/>
            </p14:nvContentPartPr>
            <p14:xfrm>
              <a:off x="5309671" y="93710"/>
              <a:ext cx="360" cy="6670080"/>
            </p14:xfrm>
          </p:contentPart>
        </mc:Choice>
        <mc:Fallback>
          <p:pic>
            <p:nvPicPr>
              <p:cNvPr id="6" name="Input penna 5">
                <a:extLst>
                  <a:ext uri="{FF2B5EF4-FFF2-40B4-BE49-F238E27FC236}">
                    <a16:creationId xmlns:a16="http://schemas.microsoft.com/office/drawing/2014/main" id="{64296A83-E195-4436-A3B4-EAEB8E79170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5671" y="-13930"/>
                <a:ext cx="108000" cy="688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39855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248334C-1296-434C-9279-8798AE19290E}"/>
              </a:ext>
            </a:extLst>
          </p:cNvPr>
          <p:cNvSpPr txBox="1"/>
          <p:nvPr/>
        </p:nvSpPr>
        <p:spPr>
          <a:xfrm>
            <a:off x="565647" y="866250"/>
            <a:ext cx="400635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 Rounded MT Bold" panose="020F0704030504030204" pitchFamily="34" charset="0"/>
              </a:rPr>
              <a:t>I MIEI PENSIERI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Più penso meno idee ho,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più penso meno so.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Non riesco a dire niente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neanche quello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che mi passa per la mente.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Vorrei dire tante cose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ma spesso provo rabbia 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e vergogna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e tengo i miei pensieri</a:t>
            </a:r>
          </a:p>
          <a:p>
            <a:r>
              <a:rPr lang="it-IT" dirty="0">
                <a:latin typeface="Arial Rounded MT Bold" panose="020F0704030504030204" pitchFamily="34" charset="0"/>
              </a:rPr>
              <a:t>dentro di me.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r>
              <a:rPr lang="it-IT" dirty="0">
                <a:latin typeface="Arial Rounded MT Bold" panose="020F0704030504030204" pitchFamily="34" charset="0"/>
              </a:rPr>
              <a:t>	</a:t>
            </a:r>
            <a:r>
              <a:rPr lang="it-IT" b="1" i="1" dirty="0" err="1">
                <a:latin typeface="Arial Rounded MT Bold" panose="020F0704030504030204" pitchFamily="34" charset="0"/>
              </a:rPr>
              <a:t>Yassa</a:t>
            </a:r>
            <a:r>
              <a:rPr lang="it-IT" b="1" i="1" dirty="0">
                <a:latin typeface="Arial Rounded MT Bold" panose="020F0704030504030204" pitchFamily="34" charset="0"/>
              </a:rPr>
              <a:t> </a:t>
            </a:r>
            <a:r>
              <a:rPr lang="it-IT" b="1" i="1" dirty="0" err="1">
                <a:latin typeface="Arial Rounded MT Bold" panose="020F0704030504030204" pitchFamily="34" charset="0"/>
              </a:rPr>
              <a:t>Khella</a:t>
            </a:r>
            <a:endParaRPr lang="it-IT" b="1" i="1" dirty="0">
              <a:latin typeface="Arial Rounded MT Bold" panose="020F0704030504030204" pitchFamily="34" charset="0"/>
            </a:endParaRPr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76E705E-6B53-4D65-B44A-C30255D21CA3}"/>
              </a:ext>
            </a:extLst>
          </p:cNvPr>
          <p:cNvSpPr txBox="1"/>
          <p:nvPr/>
        </p:nvSpPr>
        <p:spPr>
          <a:xfrm>
            <a:off x="5787887" y="894077"/>
            <a:ext cx="4001667" cy="433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 Rounded MT Bold" panose="020F0704030504030204" pitchFamily="34" charset="0"/>
              </a:rPr>
              <a:t>UN BRUTTO SOGNO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Era un incubo,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un sogno bruttissimo.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All’improvviso diventava violento.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Scoppiava di rabbia.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All’improvviso era più forte.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Ma poi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in silenzio suonavano le campane.</a:t>
            </a:r>
          </a:p>
          <a:p>
            <a:pPr>
              <a:lnSpc>
                <a:spcPct val="150000"/>
              </a:lnSpc>
            </a:pPr>
            <a:endParaRPr lang="it-IT" dirty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dirty="0">
                <a:latin typeface="Arial Rounded MT Bold" panose="020F0704030504030204" pitchFamily="34" charset="0"/>
              </a:rPr>
              <a:t>		</a:t>
            </a:r>
            <a:r>
              <a:rPr lang="it-IT" b="1" i="1" dirty="0">
                <a:latin typeface="Arial Rounded MT Bold" panose="020F0704030504030204" pitchFamily="34" charset="0"/>
              </a:rPr>
              <a:t>Davide </a:t>
            </a:r>
            <a:r>
              <a:rPr lang="it-IT" b="1" i="1" dirty="0" err="1">
                <a:latin typeface="Arial Rounded MT Bold" panose="020F0704030504030204" pitchFamily="34" charset="0"/>
              </a:rPr>
              <a:t>Wu</a:t>
            </a:r>
            <a:endParaRPr lang="it-IT" b="1" i="1" dirty="0">
              <a:latin typeface="Arial Rounded MT Bold" panose="020F07040305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>
                <a:extLst>
                  <a:ext uri="{FF2B5EF4-FFF2-40B4-BE49-F238E27FC236}">
                    <a16:creationId xmlns:a16="http://schemas.microsoft.com/office/drawing/2014/main" id="{16EDDFF7-55E8-498C-8B09-82D8FD413BE0}"/>
                  </a:ext>
                </a:extLst>
              </p14:cNvPr>
              <p14:cNvContentPartPr/>
              <p14:nvPr/>
            </p14:nvContentPartPr>
            <p14:xfrm>
              <a:off x="5309671" y="93710"/>
              <a:ext cx="360" cy="6660000"/>
            </p14:xfrm>
          </p:contentPart>
        </mc:Choice>
        <mc:Fallback>
          <p:pic>
            <p:nvPicPr>
              <p:cNvPr id="6" name="Input penna 5">
                <a:extLst>
                  <a:ext uri="{FF2B5EF4-FFF2-40B4-BE49-F238E27FC236}">
                    <a16:creationId xmlns:a16="http://schemas.microsoft.com/office/drawing/2014/main" id="{16EDDFF7-55E8-498C-8B09-82D8FD413B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5671" y="-13930"/>
                <a:ext cx="108000" cy="687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02683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2D93F43-B75A-4DDB-86CC-290DE508D80F}"/>
              </a:ext>
            </a:extLst>
          </p:cNvPr>
          <p:cNvSpPr txBox="1"/>
          <p:nvPr/>
        </p:nvSpPr>
        <p:spPr>
          <a:xfrm>
            <a:off x="2753580" y="926106"/>
            <a:ext cx="56449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Arial Rounded MT Bold" panose="020F0704030504030204" pitchFamily="34" charset="0"/>
              </a:rPr>
              <a:t>UNIVERSO</a:t>
            </a:r>
          </a:p>
          <a:p>
            <a:endParaRPr lang="it-IT" sz="1600" dirty="0">
              <a:latin typeface="Arial Rounded MT Bold" panose="020F0704030504030204" pitchFamily="34" charset="0"/>
            </a:endParaRPr>
          </a:p>
          <a:p>
            <a:r>
              <a:rPr lang="it-IT" sz="2000" dirty="0">
                <a:latin typeface="Arial Rounded MT Bold" panose="020F0704030504030204" pitchFamily="34" charset="0"/>
              </a:rPr>
              <a:t>Nell’universo si trova il nostro pianeta</a:t>
            </a:r>
          </a:p>
          <a:p>
            <a:r>
              <a:rPr lang="it-IT" sz="2000" dirty="0">
                <a:latin typeface="Arial Rounded MT Bold" panose="020F0704030504030204" pitchFamily="34" charset="0"/>
              </a:rPr>
              <a:t>e ogni sera cade una cometa,</a:t>
            </a:r>
          </a:p>
          <a:p>
            <a:r>
              <a:rPr lang="it-IT" sz="2000" dirty="0">
                <a:latin typeface="Arial Rounded MT Bold" panose="020F0704030504030204" pitchFamily="34" charset="0"/>
              </a:rPr>
              <a:t>in ogni casa si vede una stella</a:t>
            </a:r>
          </a:p>
          <a:p>
            <a:r>
              <a:rPr lang="it-IT" sz="2000" dirty="0">
                <a:latin typeface="Arial Rounded MT Bold" panose="020F0704030504030204" pitchFamily="34" charset="0"/>
              </a:rPr>
              <a:t>che illumina ogni stalla.</a:t>
            </a:r>
          </a:p>
          <a:p>
            <a:endParaRPr lang="it-IT" sz="2000" dirty="0">
              <a:latin typeface="Arial Rounded MT Bold" panose="020F0704030504030204" pitchFamily="34" charset="0"/>
            </a:endParaRPr>
          </a:p>
          <a:p>
            <a:r>
              <a:rPr lang="it-IT" sz="2000" dirty="0">
                <a:latin typeface="Arial Rounded MT Bold" panose="020F0704030504030204" pitchFamily="34" charset="0"/>
              </a:rPr>
              <a:t>In ogni continente</a:t>
            </a:r>
          </a:p>
          <a:p>
            <a:r>
              <a:rPr lang="it-IT" sz="2000" dirty="0">
                <a:latin typeface="Arial Rounded MT Bold" panose="020F0704030504030204" pitchFamily="34" charset="0"/>
              </a:rPr>
              <a:t>c’è un essere vivente</a:t>
            </a:r>
          </a:p>
          <a:p>
            <a:r>
              <a:rPr lang="it-IT" sz="2000" dirty="0">
                <a:latin typeface="Arial Rounded MT Bold" panose="020F0704030504030204" pitchFamily="34" charset="0"/>
              </a:rPr>
              <a:t>che è pieno di pensieri</a:t>
            </a:r>
          </a:p>
          <a:p>
            <a:r>
              <a:rPr lang="it-IT" sz="2000" dirty="0">
                <a:latin typeface="Arial Rounded MT Bold" panose="020F0704030504030204" pitchFamily="34" charset="0"/>
              </a:rPr>
              <a:t>e di misteri.</a:t>
            </a:r>
          </a:p>
          <a:p>
            <a:endParaRPr lang="it-IT" sz="2000" dirty="0">
              <a:latin typeface="Arial Rounded MT Bold" panose="020F0704030504030204" pitchFamily="34" charset="0"/>
            </a:endParaRPr>
          </a:p>
          <a:p>
            <a:r>
              <a:rPr lang="it-IT" sz="2000" dirty="0">
                <a:latin typeface="Arial Rounded MT Bold" panose="020F0704030504030204" pitchFamily="34" charset="0"/>
              </a:rPr>
              <a:t>La calma sembra regnare sulla Terra</a:t>
            </a:r>
          </a:p>
          <a:p>
            <a:r>
              <a:rPr lang="it-IT" sz="2000" dirty="0">
                <a:latin typeface="Arial Rounded MT Bold" panose="020F0704030504030204" pitchFamily="34" charset="0"/>
              </a:rPr>
              <a:t>E sembra che non ci sia nessuna guerra.</a:t>
            </a:r>
          </a:p>
          <a:p>
            <a:r>
              <a:rPr lang="it-IT" sz="2000" dirty="0">
                <a:latin typeface="Arial Rounded MT Bold" panose="020F0704030504030204" pitchFamily="34" charset="0"/>
              </a:rPr>
              <a:t>			</a:t>
            </a:r>
          </a:p>
          <a:p>
            <a:r>
              <a:rPr lang="it-IT" sz="2000" b="1" i="1" dirty="0">
                <a:latin typeface="Arial Rounded MT Bold" panose="020F0704030504030204" pitchFamily="34" charset="0"/>
              </a:rPr>
              <a:t>		</a:t>
            </a:r>
            <a:r>
              <a:rPr lang="it-IT" sz="2000" b="1" i="1" dirty="0" err="1">
                <a:latin typeface="Arial Rounded MT Bold" panose="020F0704030504030204" pitchFamily="34" charset="0"/>
              </a:rPr>
              <a:t>Suki</a:t>
            </a:r>
            <a:r>
              <a:rPr lang="it-IT" sz="2000" b="1" i="1" dirty="0">
                <a:latin typeface="Arial Rounded MT Bold" panose="020F0704030504030204" pitchFamily="34" charset="0"/>
              </a:rPr>
              <a:t> </a:t>
            </a:r>
            <a:r>
              <a:rPr lang="it-IT" sz="2000" b="1" i="1" dirty="0" err="1">
                <a:latin typeface="Arial Rounded MT Bold" panose="020F0704030504030204" pitchFamily="34" charset="0"/>
              </a:rPr>
              <a:t>Hu</a:t>
            </a:r>
            <a:endParaRPr lang="it-IT" sz="2000" b="1" i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6077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3081</TotalTime>
  <Words>768</Words>
  <Application>Microsoft Office PowerPoint</Application>
  <PresentationFormat>Widescreen</PresentationFormat>
  <Paragraphs>216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Trebuchet MS</vt:lpstr>
      <vt:lpstr>Wingdings 3</vt:lpstr>
      <vt:lpstr>Sfaccettatura</vt:lpstr>
      <vt:lpstr>  CLASSE 3E  LE NOSTRE POESIE   A.S. 2019/20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Emanuela Assenza</dc:creator>
  <cp:lastModifiedBy>Emanuela Assenza</cp:lastModifiedBy>
  <cp:revision>18</cp:revision>
  <cp:lastPrinted>2019-12-13T22:09:05Z</cp:lastPrinted>
  <dcterms:created xsi:type="dcterms:W3CDTF">2019-12-05T14:12:50Z</dcterms:created>
  <dcterms:modified xsi:type="dcterms:W3CDTF">2020-04-01T09:58:19Z</dcterms:modified>
</cp:coreProperties>
</file>